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3C_AD75C716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3F_274AF6DF.xml" ContentType="application/vnd.ms-powerpoint.comments+xml"/>
  <Override PartName="/ppt/notesSlides/notesSlide10.xml" ContentType="application/vnd.openxmlformats-officedocument.presentationml.notesSlide+xml"/>
  <Override PartName="/ppt/comments/modernComment_13D_728F875.xml" ContentType="application/vnd.ms-powerpoint.comments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4"/>
  </p:sldMasterIdLst>
  <p:notesMasterIdLst>
    <p:notesMasterId r:id="rId17"/>
  </p:notesMasterIdLst>
  <p:sldIdLst>
    <p:sldId id="256" r:id="rId5"/>
    <p:sldId id="322" r:id="rId6"/>
    <p:sldId id="324" r:id="rId7"/>
    <p:sldId id="257" r:id="rId8"/>
    <p:sldId id="315" r:id="rId9"/>
    <p:sldId id="313" r:id="rId10"/>
    <p:sldId id="316" r:id="rId11"/>
    <p:sldId id="318" r:id="rId12"/>
    <p:sldId id="319" r:id="rId13"/>
    <p:sldId id="317" r:id="rId14"/>
    <p:sldId id="321" r:id="rId15"/>
    <p:sldId id="323" r:id="rId16"/>
  </p:sldIdLst>
  <p:sldSz cx="9144000" cy="5143500" type="screen16x9"/>
  <p:notesSz cx="6858000" cy="9144000"/>
  <p:embeddedFontLs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Helvetica" panose="020B060402020202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35FD9E-A1B3-225D-BD50-E5D85AB4EDDE}" name="Martin Llewellyn" initials="ML" userId="S::martin.llewellyn@glasgow.ac.uk::7fd40420-3f6d-4c29-8349-7504b337b0a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763F8B-BBBF-4C3A-9D4E-C5815BDC5D40}">
  <a:tblStyle styleId="{1F763F8B-BBBF-4C3A-9D4E-C5815BDC5D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9DD0F8-E464-49C7-8D37-776802EC189B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6538" autoAdjust="0"/>
  </p:normalViewPr>
  <p:slideViewPr>
    <p:cSldViewPr snapToGrid="0">
      <p:cViewPr varScale="1">
        <p:scale>
          <a:sx n="82" d="100"/>
          <a:sy n="82" d="100"/>
        </p:scale>
        <p:origin x="24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omments/modernComment_13C_AD75C7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F97F55-051C-4211-AE2A-528281E4F57D}" authorId="{9735FD9E-A1B3-225D-BD50-E5D85AB4EDDE}" created="2025-01-29T17:31:35.548">
    <pc:sldMkLst xmlns:pc="http://schemas.microsoft.com/office/powerpoint/2013/main/command">
      <pc:docMk/>
      <pc:sldMk cId="2910177046" sldId="316"/>
    </pc:sldMkLst>
    <p188:txBody>
      <a:bodyPr/>
      <a:lstStyle/>
      <a:p>
        <a:r>
          <a:rPr lang="en-GB"/>
          <a:t>Think you could maybe talk a bit about the output - ie and algorithn that can paramterise sensor data to make biologcal predictions</a:t>
        </a:r>
      </a:p>
    </p188:txBody>
  </p188:cm>
</p188:cmLst>
</file>

<file path=ppt/comments/modernComment_13D_728F8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14E726-029D-4F74-A973-D247CC9D5084}" authorId="{9735FD9E-A1B3-225D-BD50-E5D85AB4EDDE}" created="2025-01-29T17:33:49.99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0125557" sldId="317"/>
      <ac:spMk id="15" creationId="{5225BB3F-F14F-64A5-A028-3B0E85F13FB1}"/>
    </ac:deMkLst>
    <p188:txBody>
      <a:bodyPr/>
      <a:lstStyle/>
      <a:p>
        <a:r>
          <a:rPr lang="en-GB"/>
          <a:t>maybe predicted outputs ?</a:t>
        </a:r>
      </a:p>
    </p188:txBody>
  </p188:cm>
</p188:cmLst>
</file>

<file path=ppt/comments/modernComment_13F_274AF6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8974FE-0D71-45C1-ACDC-B4F685FAC410}" authorId="{9735FD9E-A1B3-225D-BD50-E5D85AB4EDDE}" created="2025-01-29T17:32:33.25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59224287" sldId="319"/>
      <ac:picMk id="4098" creationId="{EA764F26-D305-2EE9-BD2C-22545FA66F6C}"/>
    </ac:deMkLst>
    <p188:txBody>
      <a:bodyPr/>
      <a:lstStyle/>
      <a:p>
        <a:r>
          <a:rPr lang="en-GB"/>
          <a:t>Think you need to be clear here that we will be using eDNA here to identify and enumerate species in the plankton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f050a60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f050a60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1028E-828B-DB7E-E75F-61406375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2F34AF-65AF-DFB4-9D21-66306E769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FC607C-D047-0800-FB9E-D51AD640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843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1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442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524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f5acbec0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f5acbec0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>
          <a:extLst>
            <a:ext uri="{FF2B5EF4-FFF2-40B4-BE49-F238E27FC236}">
              <a16:creationId xmlns:a16="http://schemas.microsoft.com/office/drawing/2014/main" id="{5AEB51C3-27B6-B192-EABA-F50B2452E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f5acbec06_0_2:notes">
            <a:extLst>
              <a:ext uri="{FF2B5EF4-FFF2-40B4-BE49-F238E27FC236}">
                <a16:creationId xmlns:a16="http://schemas.microsoft.com/office/drawing/2014/main" id="{826E6477-B2F2-2E16-87A5-C172F8E5F1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f5acbec06_0_2:notes">
            <a:extLst>
              <a:ext uri="{FF2B5EF4-FFF2-40B4-BE49-F238E27FC236}">
                <a16:creationId xmlns:a16="http://schemas.microsoft.com/office/drawing/2014/main" id="{94F211B2-8EFA-5638-12E7-14F128812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08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44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1927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6877A-6A02-FFC9-F9BA-13457C1B8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B7A1AB-8BA3-DA5A-81A8-BFD48B9E8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61076-71E4-2F59-3DF1-2C02F8A2E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014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47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1500" y="1088388"/>
            <a:ext cx="5607300" cy="23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31500" y="3298088"/>
            <a:ext cx="339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A6A3C1"/>
              </a:buClr>
              <a:buSzPts val="1400"/>
              <a:buAutoNum type="arabicPeriod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400"/>
              <a:buFont typeface="Montserra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cxnSp>
        <p:nvCxnSpPr>
          <p:cNvPr id="19" name="Google Shape;19;p4"/>
          <p:cNvCxnSpPr/>
          <p:nvPr/>
        </p:nvCxnSpPr>
        <p:spPr>
          <a:xfrm>
            <a:off x="2717875" y="460857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70980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hivo Black"/>
              <a:buNone/>
              <a:defRPr sz="33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hivo Black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hivo Black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hivo Black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hivo Black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hivo Black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hivo Black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hivo Black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hivo Black"/>
              <a:buNone/>
              <a:defRPr b="0"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2019150" y="1708900"/>
            <a:ext cx="2417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hivo Black"/>
              <a:buNone/>
              <a:defRPr sz="2200"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2"/>
          </p:nvPr>
        </p:nvSpPr>
        <p:spPr>
          <a:xfrm>
            <a:off x="6086100" y="1676075"/>
            <a:ext cx="2417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hivo Black"/>
              <a:buNone/>
              <a:defRPr sz="2200"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2019150" y="3155483"/>
            <a:ext cx="2417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hivo Black"/>
              <a:buNone/>
              <a:defRPr sz="2200"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4"/>
          </p:nvPr>
        </p:nvSpPr>
        <p:spPr>
          <a:xfrm>
            <a:off x="6086100" y="3155483"/>
            <a:ext cx="24174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hivo Black"/>
              <a:buNone/>
              <a:defRPr sz="2200"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hivo Black"/>
              <a:buNone/>
              <a:defRPr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2019150" y="2132523"/>
            <a:ext cx="24174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6"/>
          </p:nvPr>
        </p:nvSpPr>
        <p:spPr>
          <a:xfrm>
            <a:off x="6086100" y="2099698"/>
            <a:ext cx="24174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2019150" y="3576278"/>
            <a:ext cx="24174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6086100" y="3576278"/>
            <a:ext cx="24174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835488" y="1834775"/>
            <a:ext cx="10989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02438" y="1834775"/>
            <a:ext cx="10989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4" hasCustomPrompt="1"/>
          </p:nvPr>
        </p:nvSpPr>
        <p:spPr>
          <a:xfrm>
            <a:off x="835488" y="3312779"/>
            <a:ext cx="10989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902438" y="3160379"/>
            <a:ext cx="10989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36"/>
          <p:cNvCxnSpPr/>
          <p:nvPr/>
        </p:nvCxnSpPr>
        <p:spPr>
          <a:xfrm>
            <a:off x="2717875" y="460857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37"/>
          <p:cNvCxnSpPr/>
          <p:nvPr/>
        </p:nvCxnSpPr>
        <p:spPr>
          <a:xfrm>
            <a:off x="0" y="4608575"/>
            <a:ext cx="6426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3A9CA1">
                <a:shade val="30000"/>
                <a:satMod val="115000"/>
              </a:srgbClr>
            </a:gs>
            <a:gs pos="50000">
              <a:srgbClr val="3A9CA1">
                <a:shade val="67500"/>
                <a:satMod val="115000"/>
              </a:srgbClr>
            </a:gs>
            <a:gs pos="100000">
              <a:srgbClr val="3A9CA1">
                <a:shade val="100000"/>
                <a:satMod val="115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82" r:id="rId5"/>
    <p:sldLayoutId id="214748368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D_728F87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AD75C7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microsoft.com/office/2018/10/relationships/comments" Target="../comments/modernComment_13F_274AF6DF.xm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>
            <a:spLocks noGrp="1"/>
          </p:cNvSpPr>
          <p:nvPr>
            <p:ph type="ctrTitle"/>
          </p:nvPr>
        </p:nvSpPr>
        <p:spPr>
          <a:xfrm>
            <a:off x="33226" y="641902"/>
            <a:ext cx="3738340" cy="23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>
                <a:solidFill>
                  <a:schemeClr val="lt1"/>
                </a:solidFill>
                <a:latin typeface="Aptos Display"/>
              </a:rPr>
              <a:t>Biofouling prediction in seaweed aquaculture using plankton eDNA</a:t>
            </a:r>
            <a:endParaRPr lang="en-GB" sz="2800">
              <a:solidFill>
                <a:schemeClr val="lt1"/>
              </a:solidFill>
              <a:latin typeface="Aptos Display" panose="020B0004020202020204" pitchFamily="34" charset="0"/>
            </a:endParaRPr>
          </a:p>
        </p:txBody>
      </p:sp>
      <p:pic>
        <p:nvPicPr>
          <p:cNvPr id="4" name="Picture 3" descr="A group of boats in the water&#10;&#10;Description automatically generated">
            <a:extLst>
              <a:ext uri="{FF2B5EF4-FFF2-40B4-BE49-F238E27FC236}">
                <a16:creationId xmlns:a16="http://schemas.microsoft.com/office/drawing/2014/main" id="{AF730165-217C-1621-540B-CF27BD705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025" y="0"/>
            <a:ext cx="6858000" cy="5143500"/>
          </a:xfrm>
          <a:prstGeom prst="rect">
            <a:avLst/>
          </a:prstGeom>
        </p:spPr>
      </p:pic>
      <p:sp>
        <p:nvSpPr>
          <p:cNvPr id="193" name="Google Shape;193;p41"/>
          <p:cNvSpPr txBox="1">
            <a:spLocks noGrp="1"/>
          </p:cNvSpPr>
          <p:nvPr>
            <p:ph type="subTitle" idx="1"/>
          </p:nvPr>
        </p:nvSpPr>
        <p:spPr>
          <a:xfrm>
            <a:off x="33225" y="3114814"/>
            <a:ext cx="33918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650">
                <a:solidFill>
                  <a:schemeClr val="lt1"/>
                </a:solidFill>
                <a:latin typeface="Aptos Display"/>
              </a:rPr>
              <a:t>Calum Young</a:t>
            </a:r>
          </a:p>
          <a:p>
            <a:pPr marL="0" indent="0">
              <a:buClr>
                <a:schemeClr val="lt1"/>
              </a:buClr>
              <a:buSzPts val="1100"/>
            </a:pPr>
            <a:r>
              <a:rPr lang="en-GB" sz="1650">
                <a:solidFill>
                  <a:schemeClr val="lt1"/>
                </a:solidFill>
                <a:latin typeface="Aptos Display"/>
              </a:rPr>
              <a:t>1st year PhD student at University of Glasgow, Scotland</a:t>
            </a:r>
            <a:r>
              <a:rPr lang="en-GB" sz="1600">
                <a:solidFill>
                  <a:schemeClr val="lt1"/>
                </a:solidFill>
                <a:latin typeface="Aptos Display"/>
              </a:rPr>
              <a:t> </a:t>
            </a:r>
            <a:endParaRPr lang="en-GB" sz="2700">
              <a:solidFill>
                <a:schemeClr val="lt1"/>
              </a:solidFill>
              <a:latin typeface="Aptos Display"/>
            </a:endParaRPr>
          </a:p>
        </p:txBody>
      </p:sp>
      <p:cxnSp>
        <p:nvCxnSpPr>
          <p:cNvPr id="195" name="Google Shape;195;p41"/>
          <p:cNvCxnSpPr/>
          <p:nvPr/>
        </p:nvCxnSpPr>
        <p:spPr>
          <a:xfrm>
            <a:off x="113687" y="2799882"/>
            <a:ext cx="168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2" descr="Text&#10;&#10;Description automatically generated">
            <a:extLst>
              <a:ext uri="{FF2B5EF4-FFF2-40B4-BE49-F238E27FC236}">
                <a16:creationId xmlns:a16="http://schemas.microsoft.com/office/drawing/2014/main" id="{7C27CE53-1FBD-7F6E-6A65-B46226607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7" y="128458"/>
            <a:ext cx="1717619" cy="50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DE6B8D-7D2E-FBEA-7001-DE2AF35BC350}"/>
              </a:ext>
            </a:extLst>
          </p:cNvPr>
          <p:cNvCxnSpPr/>
          <p:nvPr/>
        </p:nvCxnSpPr>
        <p:spPr>
          <a:xfrm>
            <a:off x="3425025" y="-117231"/>
            <a:ext cx="0" cy="55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7"/>
    </mc:Choice>
    <mc:Fallback>
      <p:transition spd="slow" advTm="1265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ACD81-934C-788E-4B7F-66C55CDDF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2;p42">
            <a:extLst>
              <a:ext uri="{FF2B5EF4-FFF2-40B4-BE49-F238E27FC236}">
                <a16:creationId xmlns:a16="http://schemas.microsoft.com/office/drawing/2014/main" id="{5225BB3F-F14F-64A5-A028-3B0E85F13F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12847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Aptos" panose="020B0004020202020204" pitchFamily="34" charset="0"/>
              </a:rPr>
              <a:t>Research Questions</a:t>
            </a:r>
            <a:endParaRPr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Google Shape;201;p42">
            <a:extLst>
              <a:ext uri="{FF2B5EF4-FFF2-40B4-BE49-F238E27FC236}">
                <a16:creationId xmlns:a16="http://schemas.microsoft.com/office/drawing/2014/main" id="{03CBA349-F3EA-E083-58FD-7D6B226B6048}"/>
              </a:ext>
            </a:extLst>
          </p:cNvPr>
          <p:cNvSpPr txBox="1">
            <a:spLocks/>
          </p:cNvSpPr>
          <p:nvPr/>
        </p:nvSpPr>
        <p:spPr>
          <a:xfrm>
            <a:off x="0" y="885329"/>
            <a:ext cx="8896350" cy="319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Black"/>
              <a:buNone/>
              <a:defRPr sz="2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2400" kern="100" dirty="0">
                <a:solidFill>
                  <a:schemeClr val="bg1"/>
                </a:solidFill>
                <a:effectLst/>
                <a:latin typeface="Aptos"/>
                <a:ea typeface="Aptos" panose="020B0004020202020204" pitchFamily="34" charset="0"/>
                <a:cs typeface="Arial"/>
              </a:rPr>
              <a:t>What are the </a:t>
            </a:r>
            <a:r>
              <a:rPr lang="en-GB" sz="2400" b="1" kern="100" dirty="0">
                <a:solidFill>
                  <a:schemeClr val="bg1"/>
                </a:solidFill>
                <a:effectLst/>
                <a:latin typeface="Aptos"/>
                <a:ea typeface="Aptos" panose="020B0004020202020204" pitchFamily="34" charset="0"/>
                <a:cs typeface="Arial"/>
              </a:rPr>
              <a:t>main environmental drivers </a:t>
            </a:r>
            <a:r>
              <a:rPr lang="en-GB" sz="2400" kern="100" dirty="0">
                <a:solidFill>
                  <a:schemeClr val="bg1"/>
                </a:solidFill>
                <a:effectLst/>
                <a:latin typeface="Aptos"/>
                <a:ea typeface="Aptos" panose="020B0004020202020204" pitchFamily="34" charset="0"/>
                <a:cs typeface="Arial"/>
              </a:rPr>
              <a:t>for biofouling presence/abundance,</a:t>
            </a:r>
            <a:r>
              <a:rPr lang="en-GB" sz="2400" kern="100" dirty="0">
                <a:solidFill>
                  <a:schemeClr val="bg1"/>
                </a:solidFill>
                <a:latin typeface="Aptos"/>
                <a:ea typeface="Aptos" panose="020B0004020202020204" pitchFamily="34" charset="0"/>
                <a:cs typeface="Arial"/>
              </a:rPr>
              <a:t> </a:t>
            </a:r>
            <a:r>
              <a:rPr lang="en-GB" sz="2400" kern="100" dirty="0">
                <a:solidFill>
                  <a:schemeClr val="bg1"/>
                </a:solidFill>
                <a:effectLst/>
                <a:latin typeface="Aptos"/>
                <a:ea typeface="Aptos" panose="020B0004020202020204" pitchFamily="34" charset="0"/>
                <a:cs typeface="Arial"/>
              </a:rPr>
              <a:t>and how do these vary seasonally?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en-GB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2000" kern="100" dirty="0">
                <a:solidFill>
                  <a:schemeClr val="bg1"/>
                </a:solidFill>
                <a:effectLst/>
                <a:latin typeface="Aptos"/>
                <a:ea typeface="Aptos" panose="020B0004020202020204" pitchFamily="34" charset="0"/>
                <a:cs typeface="Arial"/>
              </a:rPr>
              <a:t>Assess environmental conditions factors across a broad spatial area throughout </a:t>
            </a:r>
            <a:r>
              <a:rPr lang="en-GB" sz="2000" kern="100" dirty="0">
                <a:solidFill>
                  <a:schemeClr val="bg1"/>
                </a:solidFill>
                <a:latin typeface="Aptos"/>
                <a:ea typeface="Aptos" panose="020B0004020202020204" pitchFamily="34" charset="0"/>
                <a:cs typeface="Arial"/>
              </a:rPr>
              <a:t>two growing  seasons</a:t>
            </a:r>
            <a:endParaRPr lang="en-GB" sz="2000" kern="100" dirty="0">
              <a:solidFill>
                <a:schemeClr val="bg1"/>
              </a:solidFill>
              <a:effectLst/>
              <a:latin typeface="Aptos"/>
              <a:ea typeface="Aptos" panose="020B0004020202020204" pitchFamily="34" charset="0"/>
              <a:cs typeface="Arial"/>
            </a:endParaRPr>
          </a:p>
          <a:p>
            <a:pPr marL="914400" lvl="2" indent="0">
              <a:lnSpc>
                <a:spcPct val="107000"/>
              </a:lnSpc>
            </a:pPr>
            <a:endParaRPr lang="en-GB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GB" sz="2000" kern="100" dirty="0">
                <a:solidFill>
                  <a:schemeClr val="bg1"/>
                </a:solidFill>
                <a:effectLst/>
                <a:latin typeface="Aptos"/>
                <a:ea typeface="Aptos" panose="020B0004020202020204" pitchFamily="34" charset="0"/>
                <a:cs typeface="Arial"/>
              </a:rPr>
              <a:t>Analyse temporal shifts in environmental conditions  e.g. temperature, salinity, nutrient levels, and light to identify seasonal thresholds that influence biofouling dynamics (eDNA).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Clr>
                <a:srgbClr val="434343"/>
              </a:buClr>
              <a:buSzPts val="1100"/>
            </a:pPr>
            <a:endParaRPr lang="en-GB" sz="18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457200" lvl="1" indent="0">
              <a:lnSpc>
                <a:spcPct val="150000"/>
              </a:lnSpc>
              <a:buClr>
                <a:srgbClr val="434343"/>
              </a:buClr>
              <a:buSzPts val="1100"/>
            </a:pPr>
            <a:endParaRPr lang="en-GB" sz="18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434343"/>
              </a:buClr>
              <a:buSzPts val="1100"/>
              <a:buFontTx/>
              <a:buChar char="-"/>
            </a:pPr>
            <a:endParaRPr lang="en-GB" sz="18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628650" lvl="1" indent="-171450">
              <a:lnSpc>
                <a:spcPct val="150000"/>
              </a:lnSpc>
              <a:buClr>
                <a:srgbClr val="434343"/>
              </a:buClr>
              <a:buSzPts val="1100"/>
              <a:buFontTx/>
              <a:buChar char="-"/>
            </a:pPr>
            <a:endParaRPr lang="en-GB" sz="18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2" name="Picture 42" descr="Text&#10;&#10;Description automatically generated">
            <a:extLst>
              <a:ext uri="{FF2B5EF4-FFF2-40B4-BE49-F238E27FC236}">
                <a16:creationId xmlns:a16="http://schemas.microsoft.com/office/drawing/2014/main" id="{DBD38664-825C-54B9-AEBF-13512324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2" y="4505494"/>
            <a:ext cx="1717619" cy="50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255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7B58EC0-0353-3624-9829-899E7C9B8208}"/>
              </a:ext>
            </a:extLst>
          </p:cNvPr>
          <p:cNvSpPr txBox="1"/>
          <p:nvPr/>
        </p:nvSpPr>
        <p:spPr>
          <a:xfrm>
            <a:off x="273050" y="495300"/>
            <a:ext cx="8394700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References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sz="1100" dirty="0">
                <a:solidFill>
                  <a:schemeClr val="bg1"/>
                </a:solidFill>
              </a:rPr>
              <a:t>ALGUERÓ‐MUÑIZ, M., SPATHARIS, S., DWYER, T., DE NOIA, M., CHEAIB, B., LIU, YEE W., ROBERTSON, BRENDAN A., JOHNSTONE, C., WELSH, J., MACPHEE, A., MAZURKIEWICZ, M., BICKERDIKE, R., MIGAUD, H., MCGHEE, C., PRÆBEL, K. &amp; LLEWELLYN, M. 2024. High‐Resolution Longitudinal eDNA Metabarcoding and Morphological Tracking of Planktonic Threats to Salmon Aquaculture. Environmental DNA, 6.</a:t>
            </a:r>
          </a:p>
          <a:p>
            <a:endParaRPr lang="en-GB" sz="1100" dirty="0">
              <a:solidFill>
                <a:schemeClr val="bg1"/>
              </a:solidFill>
            </a:endParaRPr>
          </a:p>
          <a:p>
            <a:r>
              <a:rPr lang="en-GB" sz="1100" dirty="0">
                <a:solidFill>
                  <a:schemeClr val="bg1"/>
                </a:solidFill>
              </a:rPr>
              <a:t>BANNISTER, J., SIEVERS, M., BUSH, F. &amp; BLOECHER, N. 2019. Biofouling in marine aquaculture: a review of recent research and developments. Biofouling, 35, 631-648.</a:t>
            </a:r>
          </a:p>
          <a:p>
            <a:endParaRPr lang="en-GB" sz="1100" dirty="0">
              <a:solidFill>
                <a:schemeClr val="bg1"/>
              </a:solidFill>
            </a:endParaRPr>
          </a:p>
          <a:p>
            <a:r>
              <a:rPr lang="en-GB" sz="1100" dirty="0">
                <a:solidFill>
                  <a:schemeClr val="bg1"/>
                </a:solidFill>
              </a:rPr>
              <a:t>BUCKLIN, A., PEIJNENBURG, K. T. C. A., KOSOBOKOVA, K. N., O’BRIEN, T. D., BLANCO-BERCIAL, L., CORNILS, A., FALKENHAUG, T., HOPCROFT, R. R., HOSIA, A., LAAKMANN, S., LI, C., MARTELL, L., QUESTEL, J. M., WALL-PALMER, D., WANG, M., WIEBE, P. H. &amp; WEYDMANN-ZWOLICKA, A. 2021. Toward a global reference database of COI barcodes for marine zooplankton. Marine Biology, 168.</a:t>
            </a:r>
          </a:p>
          <a:p>
            <a:endParaRPr lang="en-GB" sz="1100" dirty="0">
              <a:solidFill>
                <a:schemeClr val="bg1"/>
              </a:solidFill>
            </a:endParaRPr>
          </a:p>
          <a:p>
            <a:r>
              <a:rPr lang="en-GB" sz="1100" dirty="0">
                <a:solidFill>
                  <a:schemeClr val="bg1"/>
                </a:solidFill>
              </a:rPr>
              <a:t>FORBORD, S., MATSSON, S., BRODAHL, G. E., BLUHM, B. A., BROCH, O. J., HANDÅ, A., METAXAS, A., SKJERMO, J., STEINHOVDEN, K. B. &amp; OLSEN, Y. 2020. Latitudinal, seasonal and depth-dependent variation in growth, chemical composition and biofouling of cultivated Saccharina latissima (Phaeophyceae) along the Norwegian coast. Journal of Applied Phycology, 32, 2215-2232.</a:t>
            </a:r>
          </a:p>
          <a:p>
            <a:endParaRPr lang="en-GB" sz="1100" dirty="0">
              <a:solidFill>
                <a:schemeClr val="bg1"/>
              </a:solidFill>
            </a:endParaRPr>
          </a:p>
          <a:p>
            <a:r>
              <a:rPr lang="en-GB" sz="1100" dirty="0">
                <a:solidFill>
                  <a:schemeClr val="bg1"/>
                </a:solidFill>
              </a:rPr>
              <a:t>WALLS, A. M., EDWARDS, M. D., FIRTH, L. B. &amp; JOHNSON, M. P. 2017. Successional changes of epibiont fouling communities of the cultivated kelp </a:t>
            </a:r>
            <a:r>
              <a:rPr lang="en-GB" sz="1100" dirty="0" err="1">
                <a:solidFill>
                  <a:schemeClr val="bg1"/>
                </a:solidFill>
              </a:rPr>
              <a:t>Alaria</a:t>
            </a:r>
            <a:r>
              <a:rPr lang="en-GB" sz="1100" dirty="0">
                <a:solidFill>
                  <a:schemeClr val="bg1"/>
                </a:solidFill>
              </a:rPr>
              <a:t> esculenta: predictability and influences. Aquaculture Environment Interactions, 9, 57-71.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77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on a boat in the water&#10;&#10;Description automatically generated">
            <a:extLst>
              <a:ext uri="{FF2B5EF4-FFF2-40B4-BE49-F238E27FC236}">
                <a16:creationId xmlns:a16="http://schemas.microsoft.com/office/drawing/2014/main" id="{05113F9B-E48B-BA49-61C1-2316AE4B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576776"/>
            <a:ext cx="4820529" cy="3615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0CC17F-7210-C496-02EC-5713EE3AE076}"/>
              </a:ext>
            </a:extLst>
          </p:cNvPr>
          <p:cNvSpPr txBox="1"/>
          <p:nvPr/>
        </p:nvSpPr>
        <p:spPr>
          <a:xfrm>
            <a:off x="5430128" y="1448365"/>
            <a:ext cx="3474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Thank you for listening </a:t>
            </a:r>
          </a:p>
          <a:p>
            <a:pPr algn="ctr"/>
            <a:endParaRPr lang="en-GB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endParaRPr lang="en-GB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endParaRPr lang="en-GB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Calum Young </a:t>
            </a:r>
          </a:p>
          <a:p>
            <a:pPr algn="ctr"/>
            <a:endParaRPr lang="en-GB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c.young.4@research.gla.ac.uk</a:t>
            </a:r>
          </a:p>
        </p:txBody>
      </p:sp>
      <p:pic>
        <p:nvPicPr>
          <p:cNvPr id="14" name="Picture 42" descr="Text&#10;&#10;Description automatically generated">
            <a:extLst>
              <a:ext uri="{FF2B5EF4-FFF2-40B4-BE49-F238E27FC236}">
                <a16:creationId xmlns:a16="http://schemas.microsoft.com/office/drawing/2014/main" id="{9B351351-BB17-8635-BD34-B8F3513CA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79" y="3937409"/>
            <a:ext cx="1717619" cy="50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90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A66AF5-CDA9-F4FE-15ED-7AE47A29E3E5}"/>
              </a:ext>
            </a:extLst>
          </p:cNvPr>
          <p:cNvSpPr txBox="1"/>
          <p:nvPr/>
        </p:nvSpPr>
        <p:spPr>
          <a:xfrm>
            <a:off x="0" y="-32065"/>
            <a:ext cx="7107907" cy="16619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rgbClr val="434343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Aptos"/>
              </a:rPr>
              <a:t>About me:</a:t>
            </a:r>
            <a:endParaRPr lang="en-US" dirty="0">
              <a:solidFill>
                <a:schemeClr val="bg1"/>
              </a:solidFill>
            </a:endParaRPr>
          </a:p>
          <a:p>
            <a:pPr lvl="3">
              <a:buClr>
                <a:srgbClr val="434343"/>
              </a:buClr>
              <a:buSzPts val="1100"/>
            </a:pPr>
            <a:r>
              <a:rPr lang="en-GB" sz="2400" dirty="0">
                <a:solidFill>
                  <a:schemeClr val="bg1"/>
                </a:solidFill>
                <a:latin typeface="Aptos"/>
              </a:rPr>
              <a:t>Calum Young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</a:pPr>
            <a:r>
              <a:rPr lang="en-GB" sz="1800" dirty="0">
                <a:solidFill>
                  <a:schemeClr val="bg1"/>
                </a:solidFill>
                <a:latin typeface="Aptos"/>
              </a:rPr>
              <a:t>BSc (Hons) Freshwater and Marine Biology – University of Glasgow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</a:pPr>
            <a:r>
              <a:rPr lang="en-GB" sz="1800" dirty="0">
                <a:solidFill>
                  <a:schemeClr val="bg1"/>
                </a:solidFill>
                <a:latin typeface="Aptos"/>
              </a:rPr>
              <a:t>MSc Marine Biology – Stockholm University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</a:pPr>
            <a:r>
              <a:rPr lang="en-GB" sz="1800" dirty="0">
                <a:solidFill>
                  <a:schemeClr val="bg1"/>
                </a:solidFill>
                <a:latin typeface="Aptos"/>
              </a:rPr>
              <a:t>PhD Marine Ecology – </a:t>
            </a:r>
            <a:r>
              <a:rPr lang="en-GB" sz="1800" dirty="0" err="1">
                <a:solidFill>
                  <a:schemeClr val="bg1"/>
                </a:solidFill>
                <a:latin typeface="Aptos"/>
              </a:rPr>
              <a:t>UoG</a:t>
            </a:r>
            <a:r>
              <a:rPr lang="en-GB" sz="1800" dirty="0">
                <a:solidFill>
                  <a:schemeClr val="bg1"/>
                </a:solidFill>
                <a:latin typeface="Aptos"/>
              </a:rPr>
              <a:t> (Started November 2024)</a:t>
            </a:r>
          </a:p>
        </p:txBody>
      </p:sp>
      <p:pic>
        <p:nvPicPr>
          <p:cNvPr id="3074" name="Picture 2" descr="Assistant to the Administrator - Kilchoan Management Ltd, PA344XD">
            <a:extLst>
              <a:ext uri="{FF2B5EF4-FFF2-40B4-BE49-F238E27FC236}">
                <a16:creationId xmlns:a16="http://schemas.microsoft.com/office/drawing/2014/main" id="{91CCA50E-FCDD-796E-8615-3790684B3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191" y="841819"/>
            <a:ext cx="2098329" cy="195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iotechnology and Biological Sciences Research Council">
            <a:extLst>
              <a:ext uri="{FF2B5EF4-FFF2-40B4-BE49-F238E27FC236}">
                <a16:creationId xmlns:a16="http://schemas.microsoft.com/office/drawing/2014/main" id="{A4201AB3-C986-2006-F890-9B3CCDC9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99" y="2880000"/>
            <a:ext cx="2103022" cy="179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7" name="Picture 42" descr="Text&#10;&#10;Description automatically generated">
            <a:extLst>
              <a:ext uri="{FF2B5EF4-FFF2-40B4-BE49-F238E27FC236}">
                <a16:creationId xmlns:a16="http://schemas.microsoft.com/office/drawing/2014/main" id="{5043E4BB-77CD-7C8B-5D9F-8E996E54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61" y="74632"/>
            <a:ext cx="1833918" cy="60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192;p41">
            <a:extLst>
              <a:ext uri="{FF2B5EF4-FFF2-40B4-BE49-F238E27FC236}">
                <a16:creationId xmlns:a16="http://schemas.microsoft.com/office/drawing/2014/main" id="{E6C8AF6C-FD52-4E9F-687B-115D3F0356B5}"/>
              </a:ext>
            </a:extLst>
          </p:cNvPr>
          <p:cNvSpPr txBox="1">
            <a:spLocks/>
          </p:cNvSpPr>
          <p:nvPr/>
        </p:nvSpPr>
        <p:spPr>
          <a:xfrm>
            <a:off x="0" y="1586458"/>
            <a:ext cx="4858173" cy="668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3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Yeseva One"/>
              <a:buNone/>
              <a:defRPr sz="3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>
            <a:pPr algn="ctr"/>
            <a:r>
              <a:rPr lang="en-GB" sz="2400" b="1">
                <a:solidFill>
                  <a:schemeClr val="bg1"/>
                </a:solidFill>
                <a:latin typeface="Aptos"/>
                <a:cs typeface="Arial"/>
                <a:sym typeface="Arial"/>
              </a:rPr>
              <a:t>Project Supervisors and Partners: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71B91-0A37-8C84-1EDB-566A7FD69FDE}"/>
              </a:ext>
            </a:extLst>
          </p:cNvPr>
          <p:cNvSpPr txBox="1"/>
          <p:nvPr/>
        </p:nvSpPr>
        <p:spPr>
          <a:xfrm>
            <a:off x="81534" y="3914891"/>
            <a:ext cx="688868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>
                <a:solidFill>
                  <a:schemeClr val="bg1"/>
                </a:solidFill>
              </a:rPr>
              <a:t>Dr Sofie </a:t>
            </a:r>
            <a:r>
              <a:rPr lang="en-GB" sz="1200" err="1">
                <a:solidFill>
                  <a:schemeClr val="bg1"/>
                </a:solidFill>
              </a:rPr>
              <a:t>Spatharis</a:t>
            </a:r>
            <a:r>
              <a:rPr lang="en-GB" sz="1200">
                <a:solidFill>
                  <a:schemeClr val="bg1"/>
                </a:solidFill>
              </a:rPr>
              <a:t>        Prof Martin Llewellyn   Dr Anna McGregor     Marnik Van </a:t>
            </a:r>
            <a:r>
              <a:rPr lang="en-GB" sz="1200" err="1">
                <a:solidFill>
                  <a:schemeClr val="bg1"/>
                </a:solidFill>
              </a:rPr>
              <a:t>Cauter</a:t>
            </a:r>
            <a:endParaRPr lang="en-GB" sz="1200">
              <a:solidFill>
                <a:schemeClr val="bg1"/>
              </a:solidFill>
            </a:endParaRPr>
          </a:p>
          <a:p>
            <a:r>
              <a:rPr lang="en-GB" sz="1200">
                <a:solidFill>
                  <a:schemeClr val="bg1"/>
                </a:solidFill>
              </a:rPr>
              <a:t>      </a:t>
            </a:r>
            <a:r>
              <a:rPr lang="en-GB" sz="1200" err="1">
                <a:solidFill>
                  <a:schemeClr val="bg1"/>
                </a:solidFill>
              </a:rPr>
              <a:t>UoG</a:t>
            </a:r>
            <a:r>
              <a:rPr lang="en-GB" sz="1200">
                <a:solidFill>
                  <a:schemeClr val="bg1"/>
                </a:solidFill>
              </a:rPr>
              <a:t>                                        </a:t>
            </a:r>
            <a:r>
              <a:rPr lang="en-GB" sz="1200" err="1">
                <a:solidFill>
                  <a:schemeClr val="bg1"/>
                </a:solidFill>
              </a:rPr>
              <a:t>UoG</a:t>
            </a:r>
            <a:r>
              <a:rPr lang="en-GB" sz="1200">
                <a:solidFill>
                  <a:schemeClr val="bg1"/>
                </a:solidFill>
              </a:rPr>
              <a:t>                        </a:t>
            </a:r>
            <a:r>
              <a:rPr lang="en-GB" sz="1200" err="1">
                <a:solidFill>
                  <a:schemeClr val="bg1"/>
                </a:solidFill>
              </a:rPr>
              <a:t>UoG</a:t>
            </a:r>
            <a:r>
              <a:rPr lang="en-GB" sz="1200">
                <a:solidFill>
                  <a:schemeClr val="bg1"/>
                </a:solidFill>
              </a:rPr>
              <a:t>           Kilchoan Melfort Trust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Picture 1" descr="Sofie Spatharis headshot">
            <a:extLst>
              <a:ext uri="{FF2B5EF4-FFF2-40B4-BE49-F238E27FC236}">
                <a16:creationId xmlns:a16="http://schemas.microsoft.com/office/drawing/2014/main" id="{7133DEEC-41C7-E549-7006-9DC72B400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9" y="2107245"/>
            <a:ext cx="1731696" cy="1807559"/>
          </a:xfrm>
          <a:prstGeom prst="rect">
            <a:avLst/>
          </a:prstGeom>
        </p:spPr>
      </p:pic>
      <p:pic>
        <p:nvPicPr>
          <p:cNvPr id="3" name="Picture 2" descr="Dr Martin Llewellyn">
            <a:extLst>
              <a:ext uri="{FF2B5EF4-FFF2-40B4-BE49-F238E27FC236}">
                <a16:creationId xmlns:a16="http://schemas.microsoft.com/office/drawing/2014/main" id="{36B53E3A-E61D-5174-8D16-315E1CC05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020" y="2108072"/>
            <a:ext cx="1599003" cy="1806653"/>
          </a:xfrm>
          <a:prstGeom prst="rect">
            <a:avLst/>
          </a:prstGeom>
        </p:spPr>
      </p:pic>
      <p:pic>
        <p:nvPicPr>
          <p:cNvPr id="4" name="Picture 3" descr="Anna McGregor - Senior Lecturer - University of Glasgow ...">
            <a:extLst>
              <a:ext uri="{FF2B5EF4-FFF2-40B4-BE49-F238E27FC236}">
                <a16:creationId xmlns:a16="http://schemas.microsoft.com/office/drawing/2014/main" id="{8F70B05A-6A56-D432-FCB2-947B9CD51F5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114" t="-69" r="-254" b="-271"/>
          <a:stretch/>
        </p:blipFill>
        <p:spPr>
          <a:xfrm>
            <a:off x="3408865" y="2112823"/>
            <a:ext cx="1486469" cy="1805096"/>
          </a:xfrm>
          <a:prstGeom prst="rect">
            <a:avLst/>
          </a:prstGeom>
        </p:spPr>
      </p:pic>
      <p:pic>
        <p:nvPicPr>
          <p:cNvPr id="9" name="Picture 8" descr="Education and Engagement – Kilchoan Melfort Trust, Argyll, Oban, Scotland">
            <a:extLst>
              <a:ext uri="{FF2B5EF4-FFF2-40B4-BE49-F238E27FC236}">
                <a16:creationId xmlns:a16="http://schemas.microsoft.com/office/drawing/2014/main" id="{0D535FAD-63AD-FA49-B76B-D78BB542C0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4900" y="2107679"/>
            <a:ext cx="1352382" cy="1806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554051-3A9C-3C33-B1A7-1BD0325AC1ED}"/>
              </a:ext>
            </a:extLst>
          </p:cNvPr>
          <p:cNvSpPr txBox="1"/>
          <p:nvPr/>
        </p:nvSpPr>
        <p:spPr>
          <a:xfrm>
            <a:off x="3631759" y="4761091"/>
            <a:ext cx="5591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/>
                <a:cs typeface="Helvetica"/>
              </a:rPr>
              <a:t>BBSRC 2023 Sustainable Aquaculture Partnerships for Innovation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65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01"/>
    </mc:Choice>
    <mc:Fallback>
      <p:transition spd="slow" advTm="6210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937E1E-B521-2F10-21C4-9165D90D2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17022"/>
            <a:ext cx="7717500" cy="572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Expansion of Seaweed in Northeast Atlantic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080E9-708B-A4FF-5F1E-A50526E82E55}"/>
              </a:ext>
            </a:extLst>
          </p:cNvPr>
          <p:cNvSpPr txBox="1"/>
          <p:nvPr/>
        </p:nvSpPr>
        <p:spPr>
          <a:xfrm>
            <a:off x="788796" y="1105319"/>
            <a:ext cx="74558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ptos Display" panose="020B0004020202020204" pitchFamily="34" charset="0"/>
              </a:rPr>
              <a:t>Growing Demand Increasing : global food security, bioplastics, pharmaceuticals, textiles. . . .</a:t>
            </a:r>
          </a:p>
          <a:p>
            <a:endParaRPr lang="en-GB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ptos Display" panose="020B0004020202020204" pitchFamily="34" charset="0"/>
              </a:rPr>
              <a:t>Environmental Benefits : carbon sequestration, habitat restoration</a:t>
            </a:r>
          </a:p>
          <a:p>
            <a:endParaRPr lang="en-GB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ptos Display" panose="020B0004020202020204" pitchFamily="34" charset="0"/>
              </a:rPr>
              <a:t>Barriers to scaling up : storage, processing, supply chains</a:t>
            </a:r>
          </a:p>
          <a:p>
            <a:endParaRPr lang="en-GB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1954E-A784-A0AE-670B-FCACC421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44" y="2854202"/>
            <a:ext cx="270510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The essential guide to edible seaweed ...">
            <a:extLst>
              <a:ext uri="{FF2B5EF4-FFF2-40B4-BE49-F238E27FC236}">
                <a16:creationId xmlns:a16="http://schemas.microsoft.com/office/drawing/2014/main" id="{46347EBA-44D6-9AED-E2D3-40049B854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78" y="2854202"/>
            <a:ext cx="2533494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onesia Wants To Make Seaweed The New Sustainable Plastic">
            <a:extLst>
              <a:ext uri="{FF2B5EF4-FFF2-40B4-BE49-F238E27FC236}">
                <a16:creationId xmlns:a16="http://schemas.microsoft.com/office/drawing/2014/main" id="{19345F24-8ED5-CADB-C717-415FEC81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206" y="2854202"/>
            <a:ext cx="2247901" cy="1685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2" descr="Text&#10;&#10;Description automatically generated">
            <a:extLst>
              <a:ext uri="{FF2B5EF4-FFF2-40B4-BE49-F238E27FC236}">
                <a16:creationId xmlns:a16="http://schemas.microsoft.com/office/drawing/2014/main" id="{90032905-1827-605C-0770-F4DA91E0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182" y="4756335"/>
            <a:ext cx="1305136" cy="38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056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9"/>
    </mc:Choice>
    <mc:Fallback>
      <p:transition spd="slow" advTm="858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body" idx="1"/>
          </p:nvPr>
        </p:nvSpPr>
        <p:spPr>
          <a:xfrm>
            <a:off x="136631" y="582477"/>
            <a:ext cx="6342557" cy="1573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434343"/>
              </a:buClr>
              <a:buSzPts val="1100"/>
              <a:buNone/>
            </a:pPr>
            <a:r>
              <a:rPr lang="en-GB" sz="1400" dirty="0">
                <a:solidFill>
                  <a:schemeClr val="bg1"/>
                </a:solidFill>
                <a:latin typeface="Aptos"/>
              </a:rPr>
              <a:t>BIOFOULING on seaweed crops </a:t>
            </a:r>
            <a:endParaRPr lang="en-GB" dirty="0">
              <a:solidFill>
                <a:schemeClr val="bg1"/>
              </a:solidFill>
            </a:endParaRPr>
          </a:p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Aptos"/>
              </a:rPr>
              <a:t>Bryozoans</a:t>
            </a:r>
          </a:p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Aptos"/>
              </a:rPr>
              <a:t>Hydrozoans</a:t>
            </a:r>
          </a:p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Aptos"/>
              </a:rPr>
              <a:t>Crustaceans</a:t>
            </a:r>
          </a:p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Aptos"/>
              </a:rPr>
              <a:t>Gastropods</a:t>
            </a:r>
          </a:p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Aptos"/>
              </a:rPr>
              <a:t>Epiphytic algae </a:t>
            </a:r>
          </a:p>
        </p:txBody>
      </p:sp>
      <p:sp>
        <p:nvSpPr>
          <p:cNvPr id="202" name="Google Shape;202;p42"/>
          <p:cNvSpPr txBox="1">
            <a:spLocks noGrp="1"/>
          </p:cNvSpPr>
          <p:nvPr>
            <p:ph type="title"/>
          </p:nvPr>
        </p:nvSpPr>
        <p:spPr>
          <a:xfrm>
            <a:off x="218980" y="9276"/>
            <a:ext cx="8211770" cy="588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chemeClr val="bg1"/>
                </a:solidFill>
                <a:latin typeface="Aptos"/>
              </a:rPr>
              <a:t>Limitations to seaweed farming expansion</a:t>
            </a:r>
          </a:p>
        </p:txBody>
      </p:sp>
      <p:pic>
        <p:nvPicPr>
          <p:cNvPr id="3" name="Picture 2" descr="Close-up of a fish on the ground&#10;&#10;Description automatically generated">
            <a:extLst>
              <a:ext uri="{FF2B5EF4-FFF2-40B4-BE49-F238E27FC236}">
                <a16:creationId xmlns:a16="http://schemas.microsoft.com/office/drawing/2014/main" id="{47E688B9-E911-B9DA-B723-7C5179D4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1" y="2102655"/>
            <a:ext cx="4363180" cy="2454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822B60-82E7-B961-BEA2-FC17C958B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527" y="2102655"/>
            <a:ext cx="4071889" cy="2454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96074C-967D-84F9-D969-E61313C1860F}"/>
              </a:ext>
            </a:extLst>
          </p:cNvPr>
          <p:cNvSpPr txBox="1"/>
          <p:nvPr/>
        </p:nvSpPr>
        <p:spPr>
          <a:xfrm>
            <a:off x="177830" y="4556944"/>
            <a:ext cx="38246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Bryozoan mat : </a:t>
            </a:r>
            <a:r>
              <a:rPr lang="en-GB" i="1" err="1">
                <a:solidFill>
                  <a:schemeClr val="bg1"/>
                </a:solidFill>
              </a:rPr>
              <a:t>Membranipora</a:t>
            </a:r>
            <a:r>
              <a:rPr lang="en-GB" i="1">
                <a:solidFill>
                  <a:schemeClr val="bg1"/>
                </a:solidFill>
              </a:rPr>
              <a:t> </a:t>
            </a:r>
            <a:r>
              <a:rPr lang="en-GB" i="1" err="1">
                <a:solidFill>
                  <a:schemeClr val="bg1"/>
                </a:solidFill>
              </a:rPr>
              <a:t>membranacea</a:t>
            </a:r>
            <a:endParaRPr lang="en-GB" i="1">
              <a:solidFill>
                <a:schemeClr val="bg1"/>
              </a:solidFill>
            </a:endParaRPr>
          </a:p>
          <a:p>
            <a:r>
              <a:rPr lang="en-GB" sz="800">
                <a:solidFill>
                  <a:schemeClr val="bg1"/>
                </a:solidFill>
              </a:rPr>
              <a:t>Image ref: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A5461-B680-1489-C493-125AB0601E43}"/>
              </a:ext>
            </a:extLst>
          </p:cNvPr>
          <p:cNvSpPr txBox="1"/>
          <p:nvPr/>
        </p:nvSpPr>
        <p:spPr>
          <a:xfrm>
            <a:off x="4738155" y="4556944"/>
            <a:ext cx="436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Hydrozoan (branches) and Bryozoan on </a:t>
            </a:r>
            <a:r>
              <a:rPr lang="en-GB" i="1">
                <a:solidFill>
                  <a:schemeClr val="bg1"/>
                </a:solidFill>
              </a:rPr>
              <a:t>Saccharina latissima</a:t>
            </a:r>
          </a:p>
          <a:p>
            <a:r>
              <a:rPr lang="en-GB" sz="800">
                <a:solidFill>
                  <a:schemeClr val="bg1"/>
                </a:solidFill>
              </a:rPr>
              <a:t>Image ref: 2,3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4F27BA-4648-EBDE-4155-180CFA486476}"/>
              </a:ext>
            </a:extLst>
          </p:cNvPr>
          <p:cNvCxnSpPr/>
          <p:nvPr/>
        </p:nvCxnSpPr>
        <p:spPr>
          <a:xfrm>
            <a:off x="5498048" y="2440341"/>
            <a:ext cx="198023" cy="4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F37A06-3AB8-E976-BEED-7B5F7F691705}"/>
              </a:ext>
            </a:extLst>
          </p:cNvPr>
          <p:cNvCxnSpPr>
            <a:cxnSpLocks/>
          </p:cNvCxnSpPr>
          <p:nvPr/>
        </p:nvCxnSpPr>
        <p:spPr>
          <a:xfrm flipV="1">
            <a:off x="6750636" y="3386981"/>
            <a:ext cx="338217" cy="28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9C86F3-0656-FF4E-5C6E-2A11BBD6575A}"/>
              </a:ext>
            </a:extLst>
          </p:cNvPr>
          <p:cNvCxnSpPr/>
          <p:nvPr/>
        </p:nvCxnSpPr>
        <p:spPr>
          <a:xfrm>
            <a:off x="1416252" y="3204631"/>
            <a:ext cx="198023" cy="4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1C29719-B63F-E9E1-AC10-9DD93CB37F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302" r="44798" b="23446"/>
          <a:stretch/>
        </p:blipFill>
        <p:spPr>
          <a:xfrm>
            <a:off x="6919745" y="831695"/>
            <a:ext cx="1993628" cy="1805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1"/>
    </mc:Choice>
    <mc:Fallback>
      <p:transition spd="slow" advTm="688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>
          <a:extLst>
            <a:ext uri="{FF2B5EF4-FFF2-40B4-BE49-F238E27FC236}">
              <a16:creationId xmlns:a16="http://schemas.microsoft.com/office/drawing/2014/main" id="{A00ED906-0BF1-FB04-ABA3-3BB77B7C7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>
            <a:extLst>
              <a:ext uri="{FF2B5EF4-FFF2-40B4-BE49-F238E27FC236}">
                <a16:creationId xmlns:a16="http://schemas.microsoft.com/office/drawing/2014/main" id="{1297694B-D908-22E1-EB68-2BDECFEE3A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42723" y="750278"/>
            <a:ext cx="6678507" cy="2554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bg1"/>
                </a:solidFill>
                <a:latin typeface="Aptos"/>
              </a:rPr>
              <a:t>Physical damage </a:t>
            </a:r>
            <a:r>
              <a:rPr lang="en-GB" sz="1800" dirty="0">
                <a:solidFill>
                  <a:schemeClr val="bg1"/>
                </a:solidFill>
                <a:latin typeface="Aptos"/>
              </a:rPr>
              <a:t>: Increased weight and drag = breakage / dislodgment 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Aptos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bg1"/>
                </a:solidFill>
                <a:latin typeface="Aptos"/>
              </a:rPr>
              <a:t>Growth inhibition </a:t>
            </a:r>
            <a:r>
              <a:rPr lang="en-GB" sz="1800" dirty="0">
                <a:solidFill>
                  <a:schemeClr val="bg1"/>
                </a:solidFill>
                <a:latin typeface="Aptos"/>
              </a:rPr>
              <a:t>: Competition for light, nutrients, spore release, tissue necrosis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  <a:latin typeface="Aptos"/>
            </a:endParaRPr>
          </a:p>
          <a:p>
            <a:pPr marL="285750" indent="-285750">
              <a:lnSpc>
                <a:spcPct val="150000"/>
              </a:lnSpc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bg1"/>
                </a:solidFill>
                <a:latin typeface="Aptos"/>
              </a:rPr>
              <a:t>Economic losses </a:t>
            </a:r>
            <a:r>
              <a:rPr lang="en-GB" sz="1800" dirty="0">
                <a:solidFill>
                  <a:schemeClr val="bg1"/>
                </a:solidFill>
                <a:latin typeface="Aptos"/>
              </a:rPr>
              <a:t>: Reduced yield / quality / taste, increased allergen risks / increased processing time and labour costs</a:t>
            </a:r>
          </a:p>
        </p:txBody>
      </p:sp>
      <p:sp>
        <p:nvSpPr>
          <p:cNvPr id="202" name="Google Shape;202;p42">
            <a:extLst>
              <a:ext uri="{FF2B5EF4-FFF2-40B4-BE49-F238E27FC236}">
                <a16:creationId xmlns:a16="http://schemas.microsoft.com/office/drawing/2014/main" id="{F88A24F7-A907-87E1-733C-0C817823A6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7800" y="7132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Aptos" panose="020B0004020202020204" pitchFamily="34" charset="0"/>
              </a:rPr>
              <a:t>Biofouling impacts to seaweed farming</a:t>
            </a:r>
            <a:endParaRPr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7EA21F-6CA6-331C-2245-5A9CD7D36189}"/>
              </a:ext>
            </a:extLst>
          </p:cNvPr>
          <p:cNvCxnSpPr/>
          <p:nvPr/>
        </p:nvCxnSpPr>
        <p:spPr>
          <a:xfrm>
            <a:off x="1416252" y="3204631"/>
            <a:ext cx="198023" cy="471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EC4D99-FBC7-B38E-8478-56F89EB3A4A2}"/>
              </a:ext>
            </a:extLst>
          </p:cNvPr>
          <p:cNvGrpSpPr/>
          <p:nvPr/>
        </p:nvGrpSpPr>
        <p:grpSpPr>
          <a:xfrm rot="5400000">
            <a:off x="-263384" y="1554503"/>
            <a:ext cx="3359271" cy="2243434"/>
            <a:chOff x="2336798" y="2912100"/>
            <a:chExt cx="3359271" cy="2243434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8F118746-F404-73C2-EFFB-CAF6800CC5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24" b="38504"/>
            <a:stretch/>
          </p:blipFill>
          <p:spPr bwMode="auto">
            <a:xfrm rot="10800000">
              <a:off x="2336798" y="2912100"/>
              <a:ext cx="3359271" cy="2243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13E285-B0CD-9BBE-8921-B6C56A55048E}"/>
                </a:ext>
              </a:extLst>
            </p:cNvPr>
            <p:cNvCxnSpPr/>
            <p:nvPr/>
          </p:nvCxnSpPr>
          <p:spPr>
            <a:xfrm flipV="1">
              <a:off x="4093368" y="3488532"/>
              <a:ext cx="219075" cy="11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EF5B98-F104-AC32-A206-4E68714CCA90}"/>
                </a:ext>
              </a:extLst>
            </p:cNvPr>
            <p:cNvCxnSpPr/>
            <p:nvPr/>
          </p:nvCxnSpPr>
          <p:spPr>
            <a:xfrm flipV="1">
              <a:off x="4601764" y="3870722"/>
              <a:ext cx="219075" cy="11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B7F8AB-9E8A-FA50-C8A3-3F50B70A7562}"/>
                </a:ext>
              </a:extLst>
            </p:cNvPr>
            <p:cNvCxnSpPr/>
            <p:nvPr/>
          </p:nvCxnSpPr>
          <p:spPr>
            <a:xfrm flipV="1">
              <a:off x="3145631" y="3870722"/>
              <a:ext cx="219075" cy="1119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1EAFD9A-703D-BEA6-3299-20F15AEEFEA4}"/>
              </a:ext>
            </a:extLst>
          </p:cNvPr>
          <p:cNvSpPr txBox="1"/>
          <p:nvPr/>
        </p:nvSpPr>
        <p:spPr>
          <a:xfrm>
            <a:off x="272130" y="4314798"/>
            <a:ext cx="18224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Bivalve infestation</a:t>
            </a:r>
          </a:p>
          <a:p>
            <a:r>
              <a:rPr lang="en-GB" sz="800">
                <a:solidFill>
                  <a:schemeClr val="bg1"/>
                </a:solidFill>
              </a:rPr>
              <a:t>Image ref: 4</a:t>
            </a:r>
          </a:p>
        </p:txBody>
      </p:sp>
      <p:pic>
        <p:nvPicPr>
          <p:cNvPr id="2" name="Picture 42" descr="Text&#10;&#10;Description automatically generated">
            <a:extLst>
              <a:ext uri="{FF2B5EF4-FFF2-40B4-BE49-F238E27FC236}">
                <a16:creationId xmlns:a16="http://schemas.microsoft.com/office/drawing/2014/main" id="{FDEDFD4E-A300-5939-9B83-C9327F85B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81" y="4633973"/>
            <a:ext cx="1717619" cy="50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25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2;p42">
            <a:extLst>
              <a:ext uri="{FF2B5EF4-FFF2-40B4-BE49-F238E27FC236}">
                <a16:creationId xmlns:a16="http://schemas.microsoft.com/office/drawing/2014/main" id="{0FD93D2A-1F34-C5B6-ED6F-2EE09522F2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10900" y="504"/>
            <a:ext cx="9970369" cy="523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latin typeface="Aptos"/>
              </a:rPr>
              <a:t>Biofouling rapidly increases in spring / summer</a:t>
            </a:r>
            <a:endParaRPr lang="en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8940F0-0489-E996-C567-8973E8873A3C}"/>
              </a:ext>
            </a:extLst>
          </p:cNvPr>
          <p:cNvGrpSpPr/>
          <p:nvPr/>
        </p:nvGrpSpPr>
        <p:grpSpPr>
          <a:xfrm>
            <a:off x="387350" y="704253"/>
            <a:ext cx="8481191" cy="4019145"/>
            <a:chOff x="387350" y="704253"/>
            <a:chExt cx="8481191" cy="401914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0FC3593-E559-60B1-7986-A49251AE0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823" y="1021883"/>
              <a:ext cx="4157718" cy="370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E83D4C-C965-A530-457D-DD6B35271A6C}"/>
                </a:ext>
              </a:extLst>
            </p:cNvPr>
            <p:cNvSpPr txBox="1"/>
            <p:nvPr/>
          </p:nvSpPr>
          <p:spPr>
            <a:xfrm>
              <a:off x="5844120" y="704253"/>
              <a:ext cx="23759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bg1"/>
                  </a:solidFill>
                </a:rPr>
                <a:t>Hydrozoan Coverage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DC70B9-04CC-AF74-7AC9-6FA941B8C3F6}"/>
                </a:ext>
              </a:extLst>
            </p:cNvPr>
            <p:cNvGrpSpPr/>
            <p:nvPr/>
          </p:nvGrpSpPr>
          <p:grpSpPr>
            <a:xfrm>
              <a:off x="387350" y="718772"/>
              <a:ext cx="4159250" cy="3994773"/>
              <a:chOff x="247650" y="932846"/>
              <a:chExt cx="4159250" cy="3994773"/>
            </a:xfrm>
          </p:grpSpPr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98F2BDE8-0B51-5B27-C2B5-3A66D9DA0A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650" y="1240623"/>
                <a:ext cx="4159250" cy="3686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410D2B-492A-C8A9-C4C2-8E7AC4FC8E14}"/>
                  </a:ext>
                </a:extLst>
              </p:cNvPr>
              <p:cNvSpPr txBox="1"/>
              <p:nvPr/>
            </p:nvSpPr>
            <p:spPr>
              <a:xfrm>
                <a:off x="1341900" y="932846"/>
                <a:ext cx="2990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>
                    <a:solidFill>
                      <a:schemeClr val="bg1"/>
                    </a:solidFill>
                  </a:rPr>
                  <a:t>Bryozoan Coverage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5F5AEBA-E0CF-7CCD-0E72-44F5813DD6DF}"/>
              </a:ext>
            </a:extLst>
          </p:cNvPr>
          <p:cNvSpPr txBox="1"/>
          <p:nvPr/>
        </p:nvSpPr>
        <p:spPr>
          <a:xfrm>
            <a:off x="2749550" y="4780921"/>
            <a:ext cx="448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Sofie </a:t>
            </a:r>
            <a:r>
              <a:rPr lang="en-GB" err="1">
                <a:solidFill>
                  <a:schemeClr val="bg1"/>
                </a:solidFill>
              </a:rPr>
              <a:t>Spatharis</a:t>
            </a:r>
            <a:r>
              <a:rPr lang="en-GB">
                <a:solidFill>
                  <a:schemeClr val="bg1"/>
                </a:solidFill>
              </a:rPr>
              <a:t>, </a:t>
            </a:r>
            <a:r>
              <a:rPr lang="en-GB" err="1">
                <a:solidFill>
                  <a:schemeClr val="bg1"/>
                </a:solidFill>
              </a:rPr>
              <a:t>KelpCrofting</a:t>
            </a:r>
            <a:r>
              <a:rPr lang="en-GB">
                <a:solidFill>
                  <a:schemeClr val="bg1"/>
                </a:solidFill>
              </a:rPr>
              <a:t> Pilot Study 2022</a:t>
            </a:r>
          </a:p>
        </p:txBody>
      </p:sp>
      <p:pic>
        <p:nvPicPr>
          <p:cNvPr id="2" name="Picture 42" descr="Text&#10;&#10;Description automatically generated">
            <a:extLst>
              <a:ext uri="{FF2B5EF4-FFF2-40B4-BE49-F238E27FC236}">
                <a16:creationId xmlns:a16="http://schemas.microsoft.com/office/drawing/2014/main" id="{B7F7A468-78FF-E159-421C-D8094B1AB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33" y="4846299"/>
            <a:ext cx="1000167" cy="29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35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201;p42">
            <a:extLst>
              <a:ext uri="{FF2B5EF4-FFF2-40B4-BE49-F238E27FC236}">
                <a16:creationId xmlns:a16="http://schemas.microsoft.com/office/drawing/2014/main" id="{7F0F11EC-CD28-9D0F-B5B2-44C8D61BBD3D}"/>
              </a:ext>
            </a:extLst>
          </p:cNvPr>
          <p:cNvSpPr txBox="1">
            <a:spLocks/>
          </p:cNvSpPr>
          <p:nvPr/>
        </p:nvSpPr>
        <p:spPr>
          <a:xfrm>
            <a:off x="3541776" y="0"/>
            <a:ext cx="2901696" cy="199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Black"/>
              <a:buNone/>
              <a:defRPr sz="2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pPr marL="0" indent="0">
              <a:buClr>
                <a:srgbClr val="434343"/>
              </a:buClr>
              <a:buSzPts val="1100"/>
            </a:pPr>
            <a:endParaRPr lang="en-GB" sz="180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endParaRPr lang="en-GB" sz="180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1026" name="Picture 2" descr="4,900+ Merging Arrows Stock Illustrations, Royalty-Free Vector Graphics &amp;  Clip Art - iStock | Two merging arrows, Merging arrows vector, Merging  arrows icon">
            <a:extLst>
              <a:ext uri="{FF2B5EF4-FFF2-40B4-BE49-F238E27FC236}">
                <a16:creationId xmlns:a16="http://schemas.microsoft.com/office/drawing/2014/main" id="{3D157DFE-0E06-AF90-6578-58A4235BB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8" t="18833" r="17594" b="17633"/>
          <a:stretch/>
        </p:blipFill>
        <p:spPr bwMode="auto">
          <a:xfrm rot="10800000" flipH="1">
            <a:off x="3331463" y="1020445"/>
            <a:ext cx="2475737" cy="24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201;p42">
            <a:extLst>
              <a:ext uri="{FF2B5EF4-FFF2-40B4-BE49-F238E27FC236}">
                <a16:creationId xmlns:a16="http://schemas.microsoft.com/office/drawing/2014/main" id="{E89FB75B-7024-78A5-0E4B-49889E92C292}"/>
              </a:ext>
            </a:extLst>
          </p:cNvPr>
          <p:cNvSpPr txBox="1">
            <a:spLocks/>
          </p:cNvSpPr>
          <p:nvPr/>
        </p:nvSpPr>
        <p:spPr>
          <a:xfrm>
            <a:off x="5578774" y="525492"/>
            <a:ext cx="3355848" cy="13533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Black"/>
              <a:buNone/>
              <a:defRPr sz="2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pPr marL="0" indent="0">
              <a:buClr>
                <a:srgbClr val="434343"/>
              </a:buClr>
              <a:buSzPts val="1100"/>
            </a:pPr>
            <a:r>
              <a:rPr lang="en-GB" sz="1800" b="1">
                <a:solidFill>
                  <a:schemeClr val="tx1"/>
                </a:solidFill>
                <a:latin typeface="Aptos" panose="020B0004020202020204" pitchFamily="34" charset="0"/>
              </a:rPr>
              <a:t>Monitored Biotic Variables</a:t>
            </a:r>
          </a:p>
          <a:p>
            <a:pPr marL="285750" indent="-285750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/>
                </a:solidFill>
                <a:latin typeface="Aptos" panose="020B0004020202020204" pitchFamily="34" charset="0"/>
              </a:rPr>
              <a:t>Plankton microscopy + eDNA</a:t>
            </a:r>
          </a:p>
          <a:p>
            <a:pPr marL="285750" indent="-285750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/>
                </a:solidFill>
                <a:latin typeface="Aptos" panose="020B0004020202020204" pitchFamily="34" charset="0"/>
              </a:rPr>
              <a:t>Seaweed condition / growth</a:t>
            </a:r>
          </a:p>
          <a:p>
            <a:pPr marL="285750" indent="-285750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/>
                </a:solidFill>
                <a:latin typeface="Aptos" panose="020B0004020202020204" pitchFamily="34" charset="0"/>
              </a:rPr>
              <a:t>Epibiont coverage</a:t>
            </a:r>
          </a:p>
          <a:p>
            <a:pPr marL="0" indent="0">
              <a:buClr>
                <a:srgbClr val="434343"/>
              </a:buClr>
              <a:buSzPts val="1100"/>
            </a:pPr>
            <a:endParaRPr lang="en-GB" sz="1800" b="1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Google Shape;201;p42">
            <a:extLst>
              <a:ext uri="{FF2B5EF4-FFF2-40B4-BE49-F238E27FC236}">
                <a16:creationId xmlns:a16="http://schemas.microsoft.com/office/drawing/2014/main" id="{DF29FEF4-CAD2-3EAC-B468-F27221162E5E}"/>
              </a:ext>
            </a:extLst>
          </p:cNvPr>
          <p:cNvSpPr txBox="1">
            <a:spLocks/>
          </p:cNvSpPr>
          <p:nvPr/>
        </p:nvSpPr>
        <p:spPr>
          <a:xfrm>
            <a:off x="390048" y="466591"/>
            <a:ext cx="3152010" cy="17800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Black"/>
              <a:buNone/>
              <a:defRPr sz="2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pPr marL="0" indent="0" algn="ctr">
              <a:buClr>
                <a:srgbClr val="434343"/>
              </a:buClr>
              <a:buSzPts val="1100"/>
            </a:pPr>
            <a:r>
              <a:rPr lang="en-GB" sz="1800" b="1">
                <a:solidFill>
                  <a:schemeClr val="tx1"/>
                </a:solidFill>
                <a:latin typeface="Aptos" panose="020B0004020202020204" pitchFamily="34" charset="0"/>
              </a:rPr>
              <a:t>Monitored Abiotic Variables</a:t>
            </a:r>
          </a:p>
          <a:p>
            <a:pPr marL="285750" indent="-285750" algn="just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/>
                </a:solidFill>
                <a:latin typeface="Aptos" panose="020B0004020202020204" pitchFamily="34" charset="0"/>
              </a:rPr>
              <a:t>Light </a:t>
            </a:r>
          </a:p>
          <a:p>
            <a:pPr marL="285750" indent="-285750" algn="just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/>
                </a:solidFill>
                <a:latin typeface="Aptos" panose="020B0004020202020204" pitchFamily="34" charset="0"/>
              </a:rPr>
              <a:t>Temperature </a:t>
            </a:r>
          </a:p>
          <a:p>
            <a:pPr marL="285750" indent="-285750" algn="just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/>
                </a:solidFill>
                <a:latin typeface="Aptos" panose="020B0004020202020204" pitchFamily="34" charset="0"/>
              </a:rPr>
              <a:t>Salinity </a:t>
            </a:r>
          </a:p>
          <a:p>
            <a:pPr marL="285750" indent="-285750" algn="just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/>
                </a:solidFill>
                <a:latin typeface="Aptos" panose="020B0004020202020204" pitchFamily="34" charset="0"/>
              </a:rPr>
              <a:t>Hydrodynamics</a:t>
            </a:r>
          </a:p>
          <a:p>
            <a:pPr marL="285750" indent="-285750" algn="just">
              <a:buClr>
                <a:srgbClr val="434343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/>
                </a:solidFill>
                <a:latin typeface="Aptos" panose="020B0004020202020204" pitchFamily="34" charset="0"/>
              </a:rPr>
              <a:t>Nutrients</a:t>
            </a:r>
          </a:p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endParaRPr lang="en-GB" sz="180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51" name="Google Shape;201;p42">
            <a:extLst>
              <a:ext uri="{FF2B5EF4-FFF2-40B4-BE49-F238E27FC236}">
                <a16:creationId xmlns:a16="http://schemas.microsoft.com/office/drawing/2014/main" id="{FDD69B49-D65F-62D9-DF66-2C80CFEB1386}"/>
              </a:ext>
            </a:extLst>
          </p:cNvPr>
          <p:cNvSpPr txBox="1">
            <a:spLocks/>
          </p:cNvSpPr>
          <p:nvPr/>
        </p:nvSpPr>
        <p:spPr>
          <a:xfrm>
            <a:off x="2891407" y="3399891"/>
            <a:ext cx="3355848" cy="161315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Black"/>
              <a:buNone/>
              <a:defRPr sz="2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pPr marL="0" indent="0" algn="ctr">
              <a:buClr>
                <a:srgbClr val="434343"/>
              </a:buClr>
              <a:buSzPts val="1100"/>
            </a:pPr>
            <a:r>
              <a:rPr lang="en-GB" sz="1800" b="1" dirty="0">
                <a:solidFill>
                  <a:schemeClr val="tx1"/>
                </a:solidFill>
                <a:latin typeface="Aptos" panose="020B0004020202020204" pitchFamily="34" charset="0"/>
              </a:rPr>
              <a:t>Seaweed Biofouling</a:t>
            </a:r>
          </a:p>
          <a:p>
            <a:pPr marL="0" indent="0" algn="ctr">
              <a:buClr>
                <a:srgbClr val="434343"/>
              </a:buClr>
              <a:buSzPts val="1100"/>
            </a:pPr>
            <a:r>
              <a:rPr lang="en-GB" sz="1800" dirty="0">
                <a:solidFill>
                  <a:schemeClr val="tx1"/>
                </a:solidFill>
                <a:latin typeface="Aptos" panose="020B0004020202020204" pitchFamily="34" charset="0"/>
              </a:rPr>
              <a:t>Epibiont type / species</a:t>
            </a:r>
          </a:p>
          <a:p>
            <a:pPr marL="0" indent="0" algn="ctr">
              <a:buClr>
                <a:srgbClr val="434343"/>
              </a:buClr>
              <a:buSzPts val="1100"/>
            </a:pPr>
            <a:r>
              <a:rPr lang="en-GB" sz="1800" dirty="0">
                <a:solidFill>
                  <a:schemeClr val="tx1"/>
                </a:solidFill>
                <a:latin typeface="Aptos" panose="020B0004020202020204" pitchFamily="34" charset="0"/>
              </a:rPr>
              <a:t>Timing</a:t>
            </a:r>
          </a:p>
          <a:p>
            <a:pPr marL="0" indent="0" algn="ctr">
              <a:buClr>
                <a:srgbClr val="434343"/>
              </a:buClr>
              <a:buSzPts val="1100"/>
            </a:pPr>
            <a:r>
              <a:rPr lang="en-GB" sz="1800" dirty="0">
                <a:solidFill>
                  <a:schemeClr val="tx1"/>
                </a:solidFill>
                <a:latin typeface="Aptos" panose="020B0004020202020204" pitchFamily="34" charset="0"/>
              </a:rPr>
              <a:t>Location</a:t>
            </a:r>
          </a:p>
          <a:p>
            <a:pPr marL="0" indent="0" algn="ctr">
              <a:buClr>
                <a:srgbClr val="434343"/>
              </a:buClr>
              <a:buSzPts val="1100"/>
            </a:pPr>
            <a:r>
              <a:rPr lang="en-GB" sz="1800" dirty="0">
                <a:solidFill>
                  <a:schemeClr val="tx1"/>
                </a:solidFill>
                <a:latin typeface="Aptos" panose="020B0004020202020204" pitchFamily="34" charset="0"/>
              </a:rPr>
              <a:t>Large-scale spatial patterns</a:t>
            </a:r>
          </a:p>
          <a:p>
            <a:pPr marL="0" indent="0">
              <a:buClr>
                <a:srgbClr val="434343"/>
              </a:buClr>
              <a:buSzPts val="1100"/>
            </a:pPr>
            <a:endParaRPr lang="en-GB" sz="1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DD0A0F-3345-7F27-986A-86E149367888}"/>
              </a:ext>
            </a:extLst>
          </p:cNvPr>
          <p:cNvSpPr txBox="1"/>
          <p:nvPr/>
        </p:nvSpPr>
        <p:spPr>
          <a:xfrm>
            <a:off x="3695194" y="126910"/>
            <a:ext cx="17759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Project Aim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372F5-80D7-327D-11A3-D87D521E7D1F}"/>
              </a:ext>
            </a:extLst>
          </p:cNvPr>
          <p:cNvSpPr txBox="1"/>
          <p:nvPr/>
        </p:nvSpPr>
        <p:spPr>
          <a:xfrm>
            <a:off x="4057107" y="1927423"/>
            <a:ext cx="1006618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Predictive model</a:t>
            </a:r>
          </a:p>
        </p:txBody>
      </p:sp>
      <p:pic>
        <p:nvPicPr>
          <p:cNvPr id="4" name="Picture 42" descr="Text&#10;&#10;Description automatically generated">
            <a:extLst>
              <a:ext uri="{FF2B5EF4-FFF2-40B4-BE49-F238E27FC236}">
                <a16:creationId xmlns:a16="http://schemas.microsoft.com/office/drawing/2014/main" id="{AF3AE7E9-1801-627B-8D13-56DAE46F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81" y="4562143"/>
            <a:ext cx="1717619" cy="50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177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5EAB-2953-9687-941C-FFD8171BA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2;p42">
            <a:extLst>
              <a:ext uri="{FF2B5EF4-FFF2-40B4-BE49-F238E27FC236}">
                <a16:creationId xmlns:a16="http://schemas.microsoft.com/office/drawing/2014/main" id="{28D2BCAF-A285-22A2-97E3-0588221CF1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89152" y="-53835"/>
            <a:ext cx="62082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bg1"/>
                </a:solidFill>
                <a:latin typeface="Aptos" panose="020B0004020202020204" pitchFamily="34" charset="0"/>
              </a:rPr>
              <a:t>Sampling Farm Locations </a:t>
            </a:r>
            <a:br>
              <a:rPr lang="en-GB" sz="280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en-GB" sz="2800">
                <a:solidFill>
                  <a:schemeClr val="bg1"/>
                </a:solidFill>
                <a:latin typeface="Aptos" panose="020B0004020202020204" pitchFamily="34" charset="0"/>
              </a:rPr>
              <a:t>(</a:t>
            </a:r>
            <a:r>
              <a:rPr lang="en-GB" sz="2800" i="1">
                <a:solidFill>
                  <a:schemeClr val="bg1"/>
                </a:solidFill>
                <a:latin typeface="Aptos" panose="020B0004020202020204" pitchFamily="34" charset="0"/>
              </a:rPr>
              <a:t>n</a:t>
            </a:r>
            <a:r>
              <a:rPr lang="en-GB" sz="2800">
                <a:solidFill>
                  <a:schemeClr val="bg1"/>
                </a:solidFill>
                <a:latin typeface="Aptos" panose="020B0004020202020204" pitchFamily="34" charset="0"/>
              </a:rPr>
              <a:t> = 11)</a:t>
            </a:r>
            <a:endParaRPr sz="280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6" name="Google Shape;201;p42">
            <a:extLst>
              <a:ext uri="{FF2B5EF4-FFF2-40B4-BE49-F238E27FC236}">
                <a16:creationId xmlns:a16="http://schemas.microsoft.com/office/drawing/2014/main" id="{D2D39794-6B6D-A61B-3531-3D10C18EC995}"/>
              </a:ext>
            </a:extLst>
          </p:cNvPr>
          <p:cNvSpPr txBox="1">
            <a:spLocks/>
          </p:cNvSpPr>
          <p:nvPr/>
        </p:nvSpPr>
        <p:spPr>
          <a:xfrm>
            <a:off x="-665904" y="891679"/>
            <a:ext cx="4926754" cy="242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Black"/>
              <a:buNone/>
              <a:defRPr sz="2200" b="0" i="0" u="none" strike="noStrike" cap="none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 Black"/>
              <a:buNone/>
              <a:defRPr sz="1400" b="0" i="0" u="none" strike="noStrike" cap="none">
                <a:solidFill>
                  <a:schemeClr val="dk1"/>
                </a:solidFill>
                <a:latin typeface="Chivo Black"/>
                <a:ea typeface="Chivo Black"/>
                <a:cs typeface="Chivo Black"/>
                <a:sym typeface="Chivo Black"/>
              </a:defRPr>
            </a:lvl9pPr>
          </a:lstStyle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 b="1">
                <a:solidFill>
                  <a:schemeClr val="bg1"/>
                </a:solidFill>
                <a:latin typeface="Aptos" panose="020B0004020202020204" pitchFamily="34" charset="0"/>
              </a:rPr>
              <a:t>Norway</a:t>
            </a: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: </a:t>
            </a:r>
          </a:p>
          <a:p>
            <a:pPr marL="1543050" lvl="3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Seaweed Solutions / NTNU x 2</a:t>
            </a:r>
          </a:p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 b="1">
                <a:solidFill>
                  <a:schemeClr val="bg1"/>
                </a:solidFill>
                <a:latin typeface="Aptos" panose="020B0004020202020204" pitchFamily="34" charset="0"/>
              </a:rPr>
              <a:t>Sweden</a:t>
            </a: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: </a:t>
            </a:r>
          </a:p>
          <a:p>
            <a:pPr marL="1371600" lvl="3" indent="0">
              <a:buClr>
                <a:srgbClr val="434343"/>
              </a:buClr>
              <a:buSzPts val="1100"/>
            </a:pP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- </a:t>
            </a:r>
            <a:r>
              <a:rPr lang="en-GB" sz="1600" err="1">
                <a:solidFill>
                  <a:schemeClr val="bg1"/>
                </a:solidFill>
                <a:latin typeface="Aptos" panose="020B0004020202020204" pitchFamily="34" charset="0"/>
              </a:rPr>
              <a:t>Koastal</a:t>
            </a:r>
            <a:endParaRPr lang="en-GB" sz="160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 b="1">
                <a:solidFill>
                  <a:schemeClr val="bg1"/>
                </a:solidFill>
                <a:latin typeface="Aptos" panose="020B0004020202020204" pitchFamily="34" charset="0"/>
              </a:rPr>
              <a:t>Scotland</a:t>
            </a: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: </a:t>
            </a:r>
          </a:p>
          <a:p>
            <a:pPr marL="1543050" lvl="3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 err="1">
                <a:solidFill>
                  <a:schemeClr val="bg1"/>
                </a:solidFill>
                <a:latin typeface="Aptos" panose="020B0004020202020204" pitchFamily="34" charset="0"/>
              </a:rPr>
              <a:t>Kilchoan</a:t>
            </a: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 Crown Estate</a:t>
            </a:r>
          </a:p>
          <a:p>
            <a:pPr marL="1543050" lvl="3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Atlantic Mariculture</a:t>
            </a:r>
          </a:p>
          <a:p>
            <a:pPr marL="1543050" lvl="3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Scottish </a:t>
            </a:r>
            <a:r>
              <a:rPr lang="en-GB" sz="1600" err="1">
                <a:solidFill>
                  <a:schemeClr val="bg1"/>
                </a:solidFill>
                <a:latin typeface="Aptos" panose="020B0004020202020204" pitchFamily="34" charset="0"/>
              </a:rPr>
              <a:t>Assosciation</a:t>
            </a: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 of Marine Science (SAMS)</a:t>
            </a:r>
          </a:p>
          <a:p>
            <a:pPr marL="1543050" lvl="3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Southwest Mull and Iona Development</a:t>
            </a:r>
          </a:p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 b="1">
                <a:solidFill>
                  <a:schemeClr val="bg1"/>
                </a:solidFill>
                <a:latin typeface="Aptos" panose="020B0004020202020204" pitchFamily="34" charset="0"/>
              </a:rPr>
              <a:t>England</a:t>
            </a: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: </a:t>
            </a:r>
          </a:p>
          <a:p>
            <a:pPr marL="1543050" lvl="3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 err="1">
                <a:solidFill>
                  <a:schemeClr val="bg1"/>
                </a:solidFill>
                <a:latin typeface="Aptos" panose="020B0004020202020204" pitchFamily="34" charset="0"/>
              </a:rPr>
              <a:t>Algapelago</a:t>
            </a:r>
            <a:endParaRPr lang="en-GB" sz="160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1543050" lvl="3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Jurassic Sea Farms</a:t>
            </a:r>
          </a:p>
          <a:p>
            <a:pPr marL="1543050" lvl="3" indent="-171450">
              <a:buClr>
                <a:srgbClr val="434343"/>
              </a:buClr>
              <a:buSzPts val="1100"/>
              <a:buFontTx/>
              <a:buChar char="-"/>
            </a:pPr>
            <a:r>
              <a:rPr lang="en-GB" sz="1600">
                <a:solidFill>
                  <a:schemeClr val="bg1"/>
                </a:solidFill>
                <a:latin typeface="Aptos" panose="020B0004020202020204" pitchFamily="34" charset="0"/>
              </a:rPr>
              <a:t> Cornish Seaweed x 2</a:t>
            </a:r>
          </a:p>
          <a:p>
            <a:pPr marL="457200" lvl="1" indent="0">
              <a:buClr>
                <a:srgbClr val="434343"/>
              </a:buClr>
              <a:buSzPts val="1100"/>
            </a:pPr>
            <a:endParaRPr lang="en-GB" sz="180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1085850" lvl="2" indent="-171450">
              <a:buClr>
                <a:srgbClr val="434343"/>
              </a:buClr>
              <a:buSzPts val="1100"/>
              <a:buFontTx/>
              <a:buChar char="-"/>
            </a:pPr>
            <a:endParaRPr lang="en-GB" sz="180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628650" lvl="1" indent="-171450">
              <a:buClr>
                <a:srgbClr val="434343"/>
              </a:buClr>
              <a:buSzPts val="1100"/>
              <a:buFontTx/>
              <a:buChar char="-"/>
            </a:pPr>
            <a:endParaRPr lang="en-GB" sz="180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3AEFA-F933-47D8-CF1A-422802B5E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405" y="0"/>
            <a:ext cx="4968595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33DBEB-C4C4-D849-82CE-2BA9108BC7B4}"/>
              </a:ext>
            </a:extLst>
          </p:cNvPr>
          <p:cNvSpPr txBox="1"/>
          <p:nvPr/>
        </p:nvSpPr>
        <p:spPr>
          <a:xfrm>
            <a:off x="6984274" y="4420571"/>
            <a:ext cx="2159726" cy="738664"/>
          </a:xfrm>
          <a:prstGeom prst="rect">
            <a:avLst/>
          </a:prstGeom>
          <a:solidFill>
            <a:schemeClr val="bg2">
              <a:lumMod val="40000"/>
              <a:lumOff val="60000"/>
              <a:shade val="30000"/>
              <a:satMod val="11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Sampling frequency:</a:t>
            </a:r>
          </a:p>
          <a:p>
            <a:r>
              <a:rPr lang="en-GB">
                <a:solidFill>
                  <a:schemeClr val="bg1"/>
                </a:solidFill>
              </a:rPr>
              <a:t>Nov – March: monthly</a:t>
            </a:r>
          </a:p>
          <a:p>
            <a:r>
              <a:rPr lang="en-GB">
                <a:solidFill>
                  <a:schemeClr val="bg1"/>
                </a:solidFill>
              </a:rPr>
              <a:t>April – August: bimonthly</a:t>
            </a:r>
          </a:p>
        </p:txBody>
      </p:sp>
      <p:pic>
        <p:nvPicPr>
          <p:cNvPr id="3" name="Picture 42" descr="Text&#10;&#10;Description automatically generated">
            <a:extLst>
              <a:ext uri="{FF2B5EF4-FFF2-40B4-BE49-F238E27FC236}">
                <a16:creationId xmlns:a16="http://schemas.microsoft.com/office/drawing/2014/main" id="{45C72F42-6849-60A4-0BC6-938BF810C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" y="4825218"/>
            <a:ext cx="1072931" cy="31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91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B50AC08-BC3A-D47A-057A-0D7C946E1BE5}"/>
              </a:ext>
            </a:extLst>
          </p:cNvPr>
          <p:cNvSpPr txBox="1"/>
          <p:nvPr/>
        </p:nvSpPr>
        <p:spPr>
          <a:xfrm>
            <a:off x="5109542" y="746767"/>
            <a:ext cx="4486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Aptos Display" panose="020B0004020202020204" pitchFamily="34" charset="0"/>
              </a:rPr>
              <a:t>Environmental DNA: genetic material released into environment by organisms: excretion, shedding, decay</a:t>
            </a:r>
          </a:p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4098" name="Picture 2" descr="eDNA water sampling - Ocean Health Research - iAtlantic">
            <a:extLst>
              <a:ext uri="{FF2B5EF4-FFF2-40B4-BE49-F238E27FC236}">
                <a16:creationId xmlns:a16="http://schemas.microsoft.com/office/drawing/2014/main" id="{EA764F26-D305-2EE9-BD2C-22545FA66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559" y="1357532"/>
            <a:ext cx="4076157" cy="2856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073031-42C7-5B18-FB66-F2491CDEF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06" y="685713"/>
            <a:ext cx="1669027" cy="2808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A2F4A-0D85-4E70-C4DA-AB2DF3C9A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3" y="169576"/>
            <a:ext cx="1973230" cy="237191"/>
          </a:xfrm>
          <a:prstGeom prst="rect">
            <a:avLst/>
          </a:prstGeom>
        </p:spPr>
      </p:pic>
      <p:pic>
        <p:nvPicPr>
          <p:cNvPr id="2052" name="Picture 4" descr="vampire sampler, portable sampling pump from Envitech Ltd">
            <a:extLst>
              <a:ext uri="{FF2B5EF4-FFF2-40B4-BE49-F238E27FC236}">
                <a16:creationId xmlns:a16="http://schemas.microsoft.com/office/drawing/2014/main" id="{219F75EA-75C7-4EC8-44AE-660D3136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334" y="1328947"/>
            <a:ext cx="2271440" cy="238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terivex DNA extraction">
            <a:extLst>
              <a:ext uri="{FF2B5EF4-FFF2-40B4-BE49-F238E27FC236}">
                <a16:creationId xmlns:a16="http://schemas.microsoft.com/office/drawing/2014/main" id="{756DCFC3-36BB-82DC-BAF2-E7638C9CB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7" b="20878"/>
          <a:stretch/>
        </p:blipFill>
        <p:spPr bwMode="auto">
          <a:xfrm rot="5400000">
            <a:off x="3508363" y="3029159"/>
            <a:ext cx="1434047" cy="947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38BD77-D429-A66B-1077-FA1EB32897B8}"/>
              </a:ext>
            </a:extLst>
          </p:cNvPr>
          <p:cNvSpPr txBox="1"/>
          <p:nvPr/>
        </p:nvSpPr>
        <p:spPr>
          <a:xfrm>
            <a:off x="0" y="406767"/>
            <a:ext cx="2185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ptos Display" panose="020B0004020202020204" pitchFamily="34" charset="0"/>
              </a:rPr>
              <a:t>Smart sensor buoy: abiotic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29DFC-689E-ADAF-CCF1-3C76081D0645}"/>
              </a:ext>
            </a:extLst>
          </p:cNvPr>
          <p:cNvSpPr txBox="1"/>
          <p:nvPr/>
        </p:nvSpPr>
        <p:spPr>
          <a:xfrm>
            <a:off x="2103159" y="690124"/>
            <a:ext cx="2185615" cy="523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ptos Display"/>
              </a:rPr>
              <a:t>Vampire sampler + </a:t>
            </a:r>
            <a:r>
              <a:rPr lang="en-GB" dirty="0" err="1">
                <a:solidFill>
                  <a:schemeClr val="bg1"/>
                </a:solidFill>
                <a:latin typeface="Aptos Display"/>
              </a:rPr>
              <a:t>sterivex</a:t>
            </a:r>
            <a:r>
              <a:rPr lang="en-GB" dirty="0">
                <a:solidFill>
                  <a:schemeClr val="bg1"/>
                </a:solidFill>
                <a:latin typeface="Aptos Display"/>
              </a:rPr>
              <a:t> filter: plankton eDNA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CF25A0-58BF-8EB9-0BAB-4F410184ECF4}"/>
              </a:ext>
            </a:extLst>
          </p:cNvPr>
          <p:cNvSpPr txBox="1"/>
          <p:nvPr/>
        </p:nvSpPr>
        <p:spPr>
          <a:xfrm>
            <a:off x="4288774" y="4396733"/>
            <a:ext cx="275404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ptos Display" panose="020B0004020202020204" pitchFamily="34" charset="0"/>
              </a:rPr>
              <a:t>+ water collection for nutrients</a:t>
            </a:r>
          </a:p>
          <a:p>
            <a:r>
              <a:rPr lang="en-GB" dirty="0">
                <a:solidFill>
                  <a:schemeClr val="bg1"/>
                </a:solidFill>
                <a:latin typeface="Aptos Display" panose="020B0004020202020204" pitchFamily="34" charset="0"/>
              </a:rPr>
              <a:t>+ chlorophyll a </a:t>
            </a:r>
          </a:p>
        </p:txBody>
      </p:sp>
      <p:sp>
        <p:nvSpPr>
          <p:cNvPr id="23" name="Google Shape;202;p42">
            <a:extLst>
              <a:ext uri="{FF2B5EF4-FFF2-40B4-BE49-F238E27FC236}">
                <a16:creationId xmlns:a16="http://schemas.microsoft.com/office/drawing/2014/main" id="{5A22B4D1-4F71-AAAD-CB5E-60338CD06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220" y="182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ptos"/>
              </a:rPr>
              <a:t>Sampling </a:t>
            </a:r>
            <a:endParaRPr dirty="0">
              <a:solidFill>
                <a:schemeClr val="bg1"/>
              </a:solidFill>
              <a:latin typeface="Aptos"/>
            </a:endParaRPr>
          </a:p>
        </p:txBody>
      </p:sp>
      <p:pic>
        <p:nvPicPr>
          <p:cNvPr id="9" name="Picture 8" descr="A close up of a piece of food&#10;&#10;Description automatically generated">
            <a:extLst>
              <a:ext uri="{FF2B5EF4-FFF2-40B4-BE49-F238E27FC236}">
                <a16:creationId xmlns:a16="http://schemas.microsoft.com/office/drawing/2014/main" id="{2F330373-5AF6-2F3D-2226-2EA207E7F1B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5467" t="15191" r="33544" b="16600"/>
          <a:stretch/>
        </p:blipFill>
        <p:spPr>
          <a:xfrm rot="5400000">
            <a:off x="93931" y="3633283"/>
            <a:ext cx="1434048" cy="1342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1CF792-6B3B-2953-C1B8-2E0F21C87009}"/>
              </a:ext>
            </a:extLst>
          </p:cNvPr>
          <p:cNvSpPr txBox="1"/>
          <p:nvPr/>
        </p:nvSpPr>
        <p:spPr>
          <a:xfrm>
            <a:off x="1615847" y="3972127"/>
            <a:ext cx="27540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ptos Display" panose="020B0004020202020204" pitchFamily="34" charset="0"/>
              </a:rPr>
              <a:t>Visual Surveys</a:t>
            </a:r>
          </a:p>
          <a:p>
            <a:r>
              <a:rPr lang="en-GB" dirty="0">
                <a:solidFill>
                  <a:schemeClr val="bg1"/>
                </a:solidFill>
                <a:latin typeface="Aptos Display" panose="020B0004020202020204" pitchFamily="34" charset="0"/>
              </a:rPr>
              <a:t>+  zoo / phytoplankton</a:t>
            </a:r>
          </a:p>
          <a:p>
            <a:r>
              <a:rPr lang="en-GB" dirty="0">
                <a:solidFill>
                  <a:schemeClr val="bg1"/>
                </a:solidFill>
                <a:latin typeface="Aptos Display" panose="020B0004020202020204" pitchFamily="34" charset="0"/>
              </a:rPr>
              <a:t>+  phytoplankton</a:t>
            </a:r>
          </a:p>
          <a:p>
            <a:r>
              <a:rPr lang="en-GB" dirty="0">
                <a:solidFill>
                  <a:schemeClr val="bg1"/>
                </a:solidFill>
                <a:latin typeface="Aptos Display" panose="020B0004020202020204" pitchFamily="34" charset="0"/>
              </a:rPr>
              <a:t>+  Blade Epibionts</a:t>
            </a:r>
          </a:p>
          <a:p>
            <a:endParaRPr lang="en-GB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B0FEB-DC70-45FA-AEC5-B7353E4F6846}"/>
              </a:ext>
            </a:extLst>
          </p:cNvPr>
          <p:cNvSpPr txBox="1"/>
          <p:nvPr/>
        </p:nvSpPr>
        <p:spPr>
          <a:xfrm>
            <a:off x="8171820" y="1424202"/>
            <a:ext cx="118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ptos" panose="020B0004020202020204" pitchFamily="34" charset="0"/>
              </a:rPr>
              <a:t>qPCR, </a:t>
            </a:r>
            <a:r>
              <a:rPr lang="en-GB" dirty="0" err="1">
                <a:latin typeface="Aptos" panose="020B0004020202020204" pitchFamily="34" charset="0"/>
              </a:rPr>
              <a:t>ddPCR</a:t>
            </a:r>
            <a:endParaRPr lang="en-GB" dirty="0">
              <a:latin typeface="Aptos" panose="020B00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AE71CF-92DE-C475-65E8-17585BBFE2F7}"/>
              </a:ext>
            </a:extLst>
          </p:cNvPr>
          <p:cNvSpPr/>
          <p:nvPr/>
        </p:nvSpPr>
        <p:spPr>
          <a:xfrm>
            <a:off x="8191382" y="1362523"/>
            <a:ext cx="707155" cy="67151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83DA12-8BB6-E517-E301-79BC91025342}"/>
              </a:ext>
            </a:extLst>
          </p:cNvPr>
          <p:cNvCxnSpPr>
            <a:cxnSpLocks/>
          </p:cNvCxnSpPr>
          <p:nvPr/>
        </p:nvCxnSpPr>
        <p:spPr>
          <a:xfrm flipH="1" flipV="1">
            <a:off x="1089175" y="4214280"/>
            <a:ext cx="515018" cy="51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2" descr="Text&#10;&#10;Description automatically generated">
            <a:extLst>
              <a:ext uri="{FF2B5EF4-FFF2-40B4-BE49-F238E27FC236}">
                <a16:creationId xmlns:a16="http://schemas.microsoft.com/office/drawing/2014/main" id="{DBEB9494-269D-1718-EBB4-C1DE30D1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81" y="4570973"/>
            <a:ext cx="1717619" cy="50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2242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Cancún as a Tourist Destination by Slidesgo">
  <a:themeElements>
    <a:clrScheme name="Simple Light">
      <a:dk1>
        <a:srgbClr val="000000"/>
      </a:dk1>
      <a:lt1>
        <a:srgbClr val="FFFFFF"/>
      </a:lt1>
      <a:dk2>
        <a:srgbClr val="52A8AD"/>
      </a:dk2>
      <a:lt2>
        <a:srgbClr val="F6ECD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9ba2e87-a6a1-49b1-b493-39944c63e16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72C94AF6138F4F97F74BA987FA7B11" ma:contentTypeVersion="11" ma:contentTypeDescription="Create a new document." ma:contentTypeScope="" ma:versionID="5aaec19d524b244a64646851ef54ac5c">
  <xsd:schema xmlns:xsd="http://www.w3.org/2001/XMLSchema" xmlns:xs="http://www.w3.org/2001/XMLSchema" xmlns:p="http://schemas.microsoft.com/office/2006/metadata/properties" xmlns:ns3="89ba2e87-a6a1-49b1-b493-39944c63e165" targetNamespace="http://schemas.microsoft.com/office/2006/metadata/properties" ma:root="true" ma:fieldsID="6747e3551422a0770c60661a35ebc50c" ns3:_="">
    <xsd:import namespace="89ba2e87-a6a1-49b1-b493-39944c63e16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a2e87-a6a1-49b1-b493-39944c63e16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4DA1FE-F621-4397-B8EF-75CC81D2EB9D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89ba2e87-a6a1-49b1-b493-39944c63e165"/>
  </ds:schemaRefs>
</ds:datastoreItem>
</file>

<file path=customXml/itemProps2.xml><?xml version="1.0" encoding="utf-8"?>
<ds:datastoreItem xmlns:ds="http://schemas.openxmlformats.org/officeDocument/2006/customXml" ds:itemID="{231D8DCB-55A2-490F-920C-1260AA42DD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DC152E-DA58-4A1E-B825-267B64344E78}">
  <ds:schemaRefs>
    <ds:schemaRef ds:uri="89ba2e87-a6a1-49b1-b493-39944c63e1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847</Words>
  <Application>Microsoft Office PowerPoint</Application>
  <PresentationFormat>On-screen Show (16:9)</PresentationFormat>
  <Paragraphs>124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Aptos Display</vt:lpstr>
      <vt:lpstr>Montserrat</vt:lpstr>
      <vt:lpstr>Aptos</vt:lpstr>
      <vt:lpstr>Chivo Black</vt:lpstr>
      <vt:lpstr>Yeseva One</vt:lpstr>
      <vt:lpstr>DM Sans</vt:lpstr>
      <vt:lpstr>Helvetica</vt:lpstr>
      <vt:lpstr>Wingdings</vt:lpstr>
      <vt:lpstr>Cancún as a Tourist Destination by Slidesgo</vt:lpstr>
      <vt:lpstr>Biofouling prediction in seaweed aquaculture using plankton eDNA</vt:lpstr>
      <vt:lpstr>PowerPoint Presentation</vt:lpstr>
      <vt:lpstr>Expansion of Seaweed in Northeast Atlantic </vt:lpstr>
      <vt:lpstr>Limitations to seaweed farming expansion</vt:lpstr>
      <vt:lpstr>Biofouling impacts to seaweed farming</vt:lpstr>
      <vt:lpstr>Biofouling rapidly increases in spring / summer</vt:lpstr>
      <vt:lpstr>PowerPoint Presentation</vt:lpstr>
      <vt:lpstr>Sampling Farm Locations  (n = 11)</vt:lpstr>
      <vt:lpstr>Sampling </vt:lpstr>
      <vt:lpstr>Research 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Calum Young</dc:creator>
  <cp:lastModifiedBy>Calum Young (PGR)</cp:lastModifiedBy>
  <cp:revision>149</cp:revision>
  <dcterms:modified xsi:type="dcterms:W3CDTF">2025-01-29T23:41:11Z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0x010100F572C94AF6138F4F97F74BA987FA7B11</vt:lpwstr>
  </property>
</Properties>
</file>